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rial Unicode MS" panose="020B0604020202020204" pitchFamily="34" charset="-128"/>
      <p:regular r:id="rId14"/>
    </p:embeddedFont>
    <p:embeddedFont>
      <p:font typeface="Arial Black" panose="020B0A04020102020204" pitchFamily="3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lear Sans Regular Bold" panose="020B0604020202020204" charset="0"/>
      <p:regular r:id="rId20"/>
    </p:embeddedFont>
    <p:embeddedFont>
      <p:font typeface="Franklin Gothic Medium Cond" panose="020B0606030402020204" pitchFamily="3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gapriya p" initials="rp" lastIdx="1" clrIdx="0">
    <p:extLst>
      <p:ext uri="{19B8F6BF-5375-455C-9EA6-DF929625EA0E}">
        <p15:presenceInfo xmlns:p15="http://schemas.microsoft.com/office/powerpoint/2012/main" userId="caf6b5fed3829b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1" autoAdjust="0"/>
    <p:restoredTop sz="94162" autoAdjust="0"/>
  </p:normalViewPr>
  <p:slideViewPr>
    <p:cSldViewPr>
      <p:cViewPr>
        <p:scale>
          <a:sx n="50" d="100"/>
          <a:sy n="50" d="100"/>
        </p:scale>
        <p:origin x="684" y="-4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7040358" y="9735955"/>
              <a:ext cx="3005065" cy="2794711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502414" y="6660305"/>
              <a:ext cx="3005065" cy="2794711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85821" y="1454169"/>
            <a:ext cx="8461522" cy="8028201"/>
            <a:chOff x="385761" y="386656"/>
            <a:chExt cx="11282030" cy="10704267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200000">
              <a:off x="396140" y="376277"/>
              <a:ext cx="9735955" cy="9756714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566375" y="3305349"/>
            <a:ext cx="8606170" cy="2847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Franklin Gothic Medium Cond" panose="020B0606030402020204" pitchFamily="34" charset="0"/>
              </a:rPr>
              <a:t>Social Buzz Dashboard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8993562" y="3621227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8993562" y="1493239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8993562" y="7684871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4288242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Franklin Gothic Medium Cond" panose="020B0606030402020204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0248091" y="1053894"/>
            <a:ext cx="7011209" cy="2017698"/>
            <a:chOff x="-1778323" y="-378936"/>
            <a:chExt cx="9348279" cy="1269590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198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Franklin Gothic Medium Cond" panose="020B0606030402020204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-1778323" y="-378936"/>
              <a:ext cx="7569956" cy="22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21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ANALYSIS </a:t>
              </a: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0273860" y="7507029"/>
            <a:ext cx="8014140" cy="1759926"/>
            <a:chOff x="-1743964" y="-580284"/>
            <a:chExt cx="7620756" cy="2346570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-1743964" y="-50794"/>
              <a:ext cx="7569956" cy="1817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This ad-hoc analysis is insightful, but time to take this analysis into large scale production for real-time understanding of your business. We can show you </a:t>
              </a:r>
            </a:p>
            <a:p>
              <a:pPr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how to do this. </a:t>
              </a:r>
            </a:p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Franklin Gothic Medium Cond" panose="020B0606030402020204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-1693164" y="-580284"/>
              <a:ext cx="7569956" cy="962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NEXT STEPS </a:t>
              </a:r>
            </a:p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Franklin Gothic Medium Cond" panose="020B06060304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839DEA6-B7E7-4520-BEE9-B32CE328B800}"/>
              </a:ext>
            </a:extLst>
          </p:cNvPr>
          <p:cNvSpPr txBox="1"/>
          <p:nvPr/>
        </p:nvSpPr>
        <p:spPr>
          <a:xfrm>
            <a:off x="10191508" y="3258999"/>
            <a:ext cx="809649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 Cond" panose="020B0606030402020204" pitchFamily="34" charset="0"/>
              </a:rPr>
              <a:t>INSIGHT </a:t>
            </a:r>
          </a:p>
          <a:p>
            <a:r>
              <a:rPr lang="en-US" sz="2000" dirty="0">
                <a:latin typeface="Franklin Gothic Medium Cond" panose="020B0606030402020204" pitchFamily="34" charset="0"/>
              </a:rPr>
              <a:t>Food is a common theme with the top 5 categories </a:t>
            </a:r>
          </a:p>
          <a:p>
            <a:r>
              <a:rPr lang="en-US" sz="2000" dirty="0">
                <a:latin typeface="Franklin Gothic Medium Cond" panose="020B0606030402020204" pitchFamily="34" charset="0"/>
              </a:rPr>
              <a:t>with "Healthy Eating" in the 3rd ranking and "Food" in the 5th rank. This may </a:t>
            </a:r>
          </a:p>
          <a:p>
            <a:r>
              <a:rPr lang="en-US" sz="2000" dirty="0">
                <a:latin typeface="Franklin Gothic Medium Cond" panose="020B0606030402020204" pitchFamily="34" charset="0"/>
              </a:rPr>
              <a:t>give an indication to the audience within your user </a:t>
            </a:r>
          </a:p>
          <a:p>
            <a:r>
              <a:rPr lang="en-US" sz="2000" dirty="0">
                <a:latin typeface="Franklin Gothic Medium Cond" panose="020B0606030402020204" pitchFamily="34" charset="0"/>
              </a:rPr>
              <a:t>base. You could use this insight to create a </a:t>
            </a:r>
          </a:p>
          <a:p>
            <a:r>
              <a:rPr lang="en-US" sz="2000" dirty="0">
                <a:latin typeface="Franklin Gothic Medium Cond" panose="020B0606030402020204" pitchFamily="34" charset="0"/>
              </a:rPr>
              <a:t>campaign and work with healthy eating brands to </a:t>
            </a:r>
          </a:p>
          <a:p>
            <a:r>
              <a:rPr lang="en-US" sz="2000" dirty="0">
                <a:latin typeface="Franklin Gothic Medium Cond" panose="020B0606030402020204" pitchFamily="34" charset="0"/>
              </a:rPr>
              <a:t>boost user engagement. </a:t>
            </a:r>
          </a:p>
          <a:p>
            <a:endParaRPr lang="en-US" sz="2000" dirty="0">
              <a:latin typeface="Franklin Gothic Medium Cond" panose="020B0606030402020204" pitchFamily="34" charset="0"/>
            </a:endParaRPr>
          </a:p>
          <a:p>
            <a:r>
              <a:rPr lang="en-US" sz="2000" dirty="0">
                <a:latin typeface="Franklin Gothic Medium Cond" panose="020B0606030402020204" pitchFamily="34" charset="0"/>
              </a:rPr>
              <a:t>Since "Animal" is the most popular category, a tie up with pet services such as pet clinics, pet stores would be </a:t>
            </a:r>
            <a:r>
              <a:rPr lang="en-US" sz="2000" dirty="0" err="1">
                <a:latin typeface="Franklin Gothic Medium Cond" panose="020B0606030402020204" pitchFamily="34" charset="0"/>
              </a:rPr>
              <a:t>benificial</a:t>
            </a:r>
            <a:r>
              <a:rPr lang="en-US" sz="2000" dirty="0">
                <a:latin typeface="Franklin Gothic Medium Cond" panose="020B0606030402020204" pitchFamily="34" charset="0"/>
              </a:rPr>
              <a:t> and also offers/recognition to users who regularly contribute valuable content</a:t>
            </a:r>
            <a:endParaRPr lang="en-IN" sz="2000" dirty="0">
              <a:latin typeface="Franklin Gothic Medium Cond" panose="020B06060304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D460E9-0327-4FBC-B719-84871AC71692}"/>
              </a:ext>
            </a:extLst>
          </p:cNvPr>
          <p:cNvSpPr txBox="1"/>
          <p:nvPr/>
        </p:nvSpPr>
        <p:spPr>
          <a:xfrm>
            <a:off x="10191508" y="1416935"/>
            <a:ext cx="9220200" cy="804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sz="2000" spc="-21" dirty="0">
                <a:solidFill>
                  <a:srgbClr val="000000"/>
                </a:solidFill>
                <a:latin typeface="Franklin Gothic Medium Cond" panose="020B0606030402020204" pitchFamily="34" charset="0"/>
              </a:rPr>
              <a:t>Animals and science are the two most popular  categories of content, showing </a:t>
            </a:r>
          </a:p>
          <a:p>
            <a:pPr>
              <a:lnSpc>
                <a:spcPts val="2940"/>
              </a:lnSpc>
            </a:pPr>
            <a:r>
              <a:rPr lang="en-US" sz="2000" spc="-21" dirty="0">
                <a:solidFill>
                  <a:srgbClr val="000000"/>
                </a:solidFill>
                <a:latin typeface="Franklin Gothic Medium Cond" panose="020B0606030402020204" pitchFamily="34" charset="0"/>
              </a:rPr>
              <a:t>that people enjoy "real-life" and "factual" content the most.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Franklin Gothic Medium Cond" panose="020B0606030402020204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Medium Cond" panose="020B0606030402020204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248400" y="2005584"/>
            <a:ext cx="10040779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ctr"/>
            <a:endParaRPr lang="en-US" dirty="0">
              <a:latin typeface="Franklin Gothic Medium Cond" panose="020B0606030402020204" pitchFamily="34" charset="0"/>
            </a:endParaRPr>
          </a:p>
          <a:p>
            <a:pPr algn="ctr"/>
            <a:endParaRPr lang="en-US" dirty="0">
              <a:latin typeface="Franklin Gothic Medium Cond" panose="020B0606030402020204" pitchFamily="34" charset="0"/>
            </a:endParaRPr>
          </a:p>
          <a:p>
            <a:pPr algn="ctr"/>
            <a:endParaRPr lang="en-US" dirty="0">
              <a:latin typeface="Franklin Gothic Medium Cond" panose="020B0606030402020204" pitchFamily="34" charset="0"/>
            </a:endParaRP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Social buzz has seen a tremendous growth in recent times and it is in </a:t>
            </a: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need to adapt quickly to stay in the market. </a:t>
            </a: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Accenture has begun to focus on The below task as per Social Buzz </a:t>
            </a: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requirement to play its game in global scale:</a:t>
            </a:r>
          </a:p>
          <a:p>
            <a:pPr algn="ctr"/>
            <a:endParaRPr lang="en-US" dirty="0">
              <a:latin typeface="Franklin Gothic Medium Cond" panose="020B0606030402020204" pitchFamily="34" charset="0"/>
            </a:endParaRPr>
          </a:p>
          <a:p>
            <a:pPr algn="ctr"/>
            <a:endParaRPr lang="en-US" dirty="0">
              <a:latin typeface="Franklin Gothic Medium Cond" panose="020B06060304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Franklin Gothic Medium Cond" panose="020B0606030402020204" pitchFamily="34" charset="0"/>
              </a:rPr>
              <a:t>An audit of Social Buzz’s big data practice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Franklin Gothic Medium Cond" panose="020B0606030402020204" pitchFamily="34" charset="0"/>
              </a:rPr>
              <a:t>Recommendation for  a successful IPO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Franklin Gothic Medium Cond" panose="020B0606030402020204" pitchFamily="34" charset="0"/>
              </a:rPr>
              <a:t>Social Buzz’s top 5 most popular categories of content</a:t>
            </a:r>
          </a:p>
          <a:p>
            <a:pPr algn="ctr"/>
            <a:endParaRPr lang="en-US" dirty="0">
              <a:latin typeface="Franklin Gothic Medium Cond" panose="020B0606030402020204" pitchFamily="34" charset="0"/>
            </a:endParaRPr>
          </a:p>
          <a:p>
            <a:pPr algn="ctr"/>
            <a:endParaRPr lang="en-US" dirty="0">
              <a:latin typeface="Franklin Gothic Medium Cond" panose="020B0606030402020204" pitchFamily="34" charset="0"/>
            </a:endParaRPr>
          </a:p>
          <a:p>
            <a:pPr algn="ctr"/>
            <a:endParaRPr lang="en-IN" dirty="0">
              <a:latin typeface="Franklin Gothic Medium Cond" panose="020B0606030402020204" pitchFamily="34" charset="0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Medium Cond" panose="020B0606030402020204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01200" y="8851880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3810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>
              <a:latin typeface="Franklin Gothic Medium Cond" panose="020B0606030402020204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Medium Cond" panose="020B0606030402020204" pitchFamily="34" charset="0"/>
              </a:rPr>
              <a:t>Problem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2D9F76-D1CF-412F-AB44-5D9DBE4AE7F7}"/>
              </a:ext>
            </a:extLst>
          </p:cNvPr>
          <p:cNvSpPr/>
          <p:nvPr/>
        </p:nvSpPr>
        <p:spPr>
          <a:xfrm>
            <a:off x="3069738" y="4961740"/>
            <a:ext cx="6411690" cy="4677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Over 100,000 posts per day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36,500,000 posts on an average per year</a:t>
            </a:r>
          </a:p>
          <a:p>
            <a:pPr algn="ctr"/>
            <a:endParaRPr lang="en-US" dirty="0"/>
          </a:p>
          <a:p>
            <a:r>
              <a:rPr lang="en-US" dirty="0"/>
              <a:t>How to capitalize on such a huge data and to make the best use of it?</a:t>
            </a:r>
          </a:p>
          <a:p>
            <a:endParaRPr lang="en-US" dirty="0"/>
          </a:p>
          <a:p>
            <a:r>
              <a:rPr lang="en-US" dirty="0"/>
              <a:t>Its by finding Social Buzz’s top 5 most popular categories of content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Franklin Gothic Medium Cond" panose="020B0606030402020204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Medium Cond" panose="020B0606030402020204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09AD56-F2BA-45E8-BDD5-1D6AB519FA50}"/>
              </a:ext>
            </a:extLst>
          </p:cNvPr>
          <p:cNvSpPr txBox="1"/>
          <p:nvPr/>
        </p:nvSpPr>
        <p:spPr>
          <a:xfrm>
            <a:off x="4267200" y="1404973"/>
            <a:ext cx="392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Data understanding</a:t>
            </a:r>
            <a:endParaRPr lang="en-IN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E0D772-D310-4F4E-B1F8-3C9E25281637}"/>
              </a:ext>
            </a:extLst>
          </p:cNvPr>
          <p:cNvSpPr txBox="1"/>
          <p:nvPr/>
        </p:nvSpPr>
        <p:spPr>
          <a:xfrm>
            <a:off x="5908794" y="2964898"/>
            <a:ext cx="358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Data cleaning</a:t>
            </a:r>
            <a:endParaRPr lang="en-IN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84EA9A-0908-49B2-8BB8-F9F52486FEC2}"/>
              </a:ext>
            </a:extLst>
          </p:cNvPr>
          <p:cNvSpPr txBox="1"/>
          <p:nvPr/>
        </p:nvSpPr>
        <p:spPr>
          <a:xfrm>
            <a:off x="11179806" y="7733168"/>
            <a:ext cx="314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Uncover insights</a:t>
            </a:r>
            <a:endParaRPr lang="en-IN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E3B7C9-5921-44C1-9D1B-FA08ADE38671}"/>
              </a:ext>
            </a:extLst>
          </p:cNvPr>
          <p:cNvSpPr txBox="1"/>
          <p:nvPr/>
        </p:nvSpPr>
        <p:spPr>
          <a:xfrm>
            <a:off x="7737518" y="4508992"/>
            <a:ext cx="323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Data modelling</a:t>
            </a:r>
            <a:endParaRPr lang="en-IN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9915CA-D806-498C-8A6F-32AB0F9CE3AD}"/>
              </a:ext>
            </a:extLst>
          </p:cNvPr>
          <p:cNvSpPr txBox="1"/>
          <p:nvPr/>
        </p:nvSpPr>
        <p:spPr>
          <a:xfrm>
            <a:off x="9448476" y="6068917"/>
            <a:ext cx="358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Data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analysis</a:t>
            </a:r>
            <a:endParaRPr lang="en-IN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24001" y="5753100"/>
            <a:ext cx="3575378" cy="160946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Franklin Gothic Medium Cond" panose="020B0606030402020204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FF166844-408B-4820-B6A8-F2EAB26F9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384601" y="5753100"/>
            <a:ext cx="3575378" cy="1609464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FC23A6E-EBC6-49B5-B370-535D27531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629854" y="5753100"/>
            <a:ext cx="3575378" cy="16094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1E7FE6-DE5F-4B01-A25E-07A8D4C996D0}"/>
              </a:ext>
            </a:extLst>
          </p:cNvPr>
          <p:cNvSpPr txBox="1"/>
          <p:nvPr/>
        </p:nvSpPr>
        <p:spPr>
          <a:xfrm>
            <a:off x="2281582" y="6201537"/>
            <a:ext cx="2168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16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2FF13D-2B65-4343-A10C-B46EDDB5E37B}"/>
              </a:ext>
            </a:extLst>
          </p:cNvPr>
          <p:cNvSpPr txBox="1"/>
          <p:nvPr/>
        </p:nvSpPr>
        <p:spPr>
          <a:xfrm>
            <a:off x="7252994" y="6159139"/>
            <a:ext cx="2398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1897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11A750-177F-4EE4-83D8-14B793961A24}"/>
              </a:ext>
            </a:extLst>
          </p:cNvPr>
          <p:cNvSpPr txBox="1"/>
          <p:nvPr/>
        </p:nvSpPr>
        <p:spPr>
          <a:xfrm>
            <a:off x="13049739" y="6340037"/>
            <a:ext cx="2304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January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112872-9A0E-44A6-ADCB-68F8C19FFB97}"/>
              </a:ext>
            </a:extLst>
          </p:cNvPr>
          <p:cNvSpPr txBox="1"/>
          <p:nvPr/>
        </p:nvSpPr>
        <p:spPr>
          <a:xfrm>
            <a:off x="2230810" y="3997154"/>
            <a:ext cx="2439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Unique categories</a:t>
            </a:r>
            <a:endParaRPr lang="en-IN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398B4C-BD94-4F09-A478-7B7C5C84022E}"/>
              </a:ext>
            </a:extLst>
          </p:cNvPr>
          <p:cNvSpPr txBox="1"/>
          <p:nvPr/>
        </p:nvSpPr>
        <p:spPr>
          <a:xfrm>
            <a:off x="7010400" y="3896238"/>
            <a:ext cx="266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Reaction to animal posts</a:t>
            </a:r>
            <a:endParaRPr lang="en-IN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A0664F-23A6-4FFB-BBD6-A388B2A5D506}"/>
              </a:ext>
            </a:extLst>
          </p:cNvPr>
          <p:cNvSpPr txBox="1"/>
          <p:nvPr/>
        </p:nvSpPr>
        <p:spPr>
          <a:xfrm>
            <a:off x="12397355" y="3896237"/>
            <a:ext cx="2859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Month with most posts</a:t>
            </a:r>
            <a:endParaRPr lang="en-IN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FD363C9A-2216-44BA-822D-B8A3285000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452" y="1829966"/>
            <a:ext cx="7566734" cy="62215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C87E3E-8F27-42AE-A218-1FE917AC42B7}"/>
              </a:ext>
            </a:extLst>
          </p:cNvPr>
          <p:cNvSpPr txBox="1"/>
          <p:nvPr/>
        </p:nvSpPr>
        <p:spPr>
          <a:xfrm>
            <a:off x="5583504" y="1556897"/>
            <a:ext cx="8208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Top 5 category based on their popularity</a:t>
            </a:r>
            <a:endParaRPr lang="en-IN" sz="2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12A85BA5-7A22-438C-83B0-2ACEA402D8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4549" y="2148805"/>
            <a:ext cx="9131697" cy="515527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322D4AB-FA1D-4F3F-BDA2-E9977009E29F}"/>
              </a:ext>
            </a:extLst>
          </p:cNvPr>
          <p:cNvSpPr txBox="1"/>
          <p:nvPr/>
        </p:nvSpPr>
        <p:spPr>
          <a:xfrm>
            <a:off x="5583504" y="1181100"/>
            <a:ext cx="8208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Popularity percentage share from top 5 categories</a:t>
            </a:r>
            <a:endParaRPr lang="en-IN" sz="2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364</Words>
  <Application>Microsoft Office PowerPoint</Application>
  <PresentationFormat>Custom</PresentationFormat>
  <Paragraphs>90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Clear Sans Regular Bold</vt:lpstr>
      <vt:lpstr>Franklin Gothic Medium Cond</vt:lpstr>
      <vt:lpstr>Arial</vt:lpstr>
      <vt:lpstr>Arial Unicode MS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Ragapriya P</cp:lastModifiedBy>
  <cp:revision>20</cp:revision>
  <dcterms:created xsi:type="dcterms:W3CDTF">2006-08-16T00:00:00Z</dcterms:created>
  <dcterms:modified xsi:type="dcterms:W3CDTF">2023-07-20T13:06:31Z</dcterms:modified>
  <dc:identifier>DAEhDyfaYKE</dc:identifier>
</cp:coreProperties>
</file>